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9" r:id="rId9"/>
    <p:sldId id="272" r:id="rId10"/>
    <p:sldId id="270" r:id="rId11"/>
    <p:sldId id="271" r:id="rId12"/>
    <p:sldId id="273" r:id="rId13"/>
    <p:sldId id="274" r:id="rId14"/>
    <p:sldId id="275" r:id="rId15"/>
    <p:sldId id="276" r:id="rId16"/>
    <p:sldId id="277" r:id="rId17"/>
    <p:sldId id="259" r:id="rId18"/>
    <p:sldId id="268" r:id="rId19"/>
    <p:sldId id="265" r:id="rId20"/>
    <p:sldId id="266" r:id="rId21"/>
    <p:sldId id="267" r:id="rId22"/>
    <p:sldId id="26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360" autoAdjust="0"/>
  </p:normalViewPr>
  <p:slideViewPr>
    <p:cSldViewPr snapToGrid="0">
      <p:cViewPr varScale="1">
        <p:scale>
          <a:sx n="83" d="100"/>
          <a:sy n="83" d="100"/>
        </p:scale>
        <p:origin x="2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4BE906-3F25-27E2-AF81-E81760E47B8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CB40B2-2005-BD8F-9E1C-4661EAE206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831683-3F40-4DD2-AB8D-CC107348C7F7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FDE659-67D3-5BD2-6CAE-1B22096817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301CEA-733C-1487-F964-FCEA0F35AA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B5525-5171-4565-B72D-5113D38DA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2901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9CB8E-43EC-49E0-A142-0339DC48B60B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01032C-0F21-4364-8916-259910298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445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自我介绍等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1032C-0F21-4364-8916-2599102983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354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分为三部分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1032C-0F21-4364-8916-2599102983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18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1032C-0F21-4364-8916-2599102983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2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1032C-0F21-4364-8916-2599102983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208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1032C-0F21-4364-8916-2599102983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500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1032C-0F21-4364-8916-2599102983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433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1032C-0F21-4364-8916-25991029832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458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5D933-F489-EF28-A86C-563DAFD23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A33272-129D-D4A1-943B-CA9ADD0CFC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88B3D-1F4F-7BED-F361-1AB024C87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B1175-93C2-40D7-BE31-543E03DFA51F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AEDC0-426A-E71C-CAEB-F80CB886D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8D902-90B6-F5D3-08CD-C7F39C0F2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368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E1333-8FCB-63B2-C43D-833B7D901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FA2622-4F99-846E-4B32-8E8A7DE113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6D49B-0BBE-D7A9-7BC1-38A315DCC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66BF-4361-447A-8BE8-486B0313D41C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11459E-75F2-86EA-645E-04CB7738F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8CCCC-2337-E414-E717-FD8A22E44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45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E7E988-22E9-DF76-93F5-9E3FBD5B68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D9EDD2-0291-9AD0-2950-5C47EFA8F2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EB5A9-2ACF-CF32-035F-F8E751B4B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37170-03F9-46FD-8249-3C6CFEAFD63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12F74-0A5A-B665-B4CA-C29FF80AF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B8D34-8800-605B-2B36-7FD46EF80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627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FFC4F-B36D-8C78-C1A7-69E525F73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0BE55-B8B9-AEF0-C926-51EFD432A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0C8F5-78D5-7B83-A0CB-F335AB995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1FFD-F5C1-486C-B87C-AA20BB8E6824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3DB17-91E1-79A2-027F-BDB7CEE7C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9DF1E-DD88-C676-9010-58351E238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335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C5982-59CB-AEE4-E84A-F68F8BB85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DD3CE-5908-37FD-EB88-50CDFA7E2F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49B1A-1AE6-F0DC-A2FC-5C5609733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040A6-7AF9-4F9F-BF41-A97C15BC7200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BC28B-0B9A-565E-C7E1-BC19228A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E55B4-DB75-B872-FF79-ADC224987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883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3CEBA-0014-ED5A-BC62-C75DFC8F9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4D334-EACB-1750-C66C-58C5E1BCB3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B6E9FE-4FF2-E512-1E57-9870D255B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5ED3E9-0D72-BBB7-7C2F-2BFD3020A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5071F-5A80-43A8-9F2B-F99C846C806B}" type="datetime1">
              <a:rPr lang="en-US" smtClean="0"/>
              <a:t>12/31/2022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EC8C96-9A1B-9FC8-2E6F-BA3C2D708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27E47-9840-0512-13F8-1F6F74804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366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5D0C5-3550-1F59-5297-D4E9E1595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F196C-D9E9-2438-1B51-68680F561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5A8800-43C1-8C82-9013-E7713B7C6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D9AF5F-8DC5-6206-E88B-D2952555E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29771A-3C2F-208E-D72A-8D9033B393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C54779-B1B9-9BD7-40F9-E557FD21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EF86-0B00-48B1-9C4F-326148CCAB70}" type="datetime1">
              <a:rPr lang="en-US" smtClean="0"/>
              <a:t>12/31/2022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D894F2-5FEB-BBAB-38D0-EB5F9D197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68260F-BFCC-C7BE-01A9-160ECA22E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611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299AE-48F4-1DDF-DC00-5D7856BE0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249A9A-1D2A-D6ED-0C9F-DAB056379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E97BD-D178-4653-8A0A-6E90680AE9BC}" type="datetime1">
              <a:rPr lang="en-US" smtClean="0"/>
              <a:t>12/31/2022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75F2F4-AA9C-9159-59C1-2196A676A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67A1B6-72B0-DC9D-631C-52FF8B3DC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38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A049EB-3A79-91C8-0443-5CF7DD286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8CF6-ACF3-4EE6-9CCE-2BDFD619B450}" type="datetime1">
              <a:rPr lang="en-US" smtClean="0"/>
              <a:t>12/31/2022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9A59E4-B3F9-22C6-FBE0-E36F01912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698CD-D020-0D5F-D96D-E046AB74B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9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BC4D1-4F7C-F477-BAA3-C52FAADB9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01C41-19C4-850A-6A0F-02669C43F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E3C7A9-13E5-DDF0-B27A-E960417E1A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754501-40E8-1341-A083-B0CDC456F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F5A91-0E1F-46DC-9615-D23862AD6D7D}" type="datetime1">
              <a:rPr lang="en-US" smtClean="0"/>
              <a:t>12/31/2022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1BFFC-4A58-0D3C-43AA-AAE0C177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52E08A-C595-5D23-AE1A-8A7C553F3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418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6CFA-26D9-DADA-01FF-C0A2286DE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938127-7214-EDF4-7861-8E40684A3B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B6C066-322A-E147-501E-10A2AA283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77391-D66D-4260-13E9-19E6C7107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4BDEA-3C56-41BC-816E-E0DDAED40E66}" type="datetime1">
              <a:rPr lang="en-US" smtClean="0"/>
              <a:t>12/31/2022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E2A631-5C92-00B7-EF15-768542486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3F60CF-DA04-7BAB-A0A4-0532DEDF6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45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C425B7-4988-7304-483A-F5766671E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6C54F4-D087-E16D-C2DC-276A3E0C7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373878-2540-12B1-FF26-FE42B527B0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9C986-EE79-433B-859D-8D03178EF499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D9590-0FFE-CCB1-E43B-54C81E2EF4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C6D8-78C1-DA67-08B6-B1D2A1A0F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A5354-89DD-4411-A089-A87E8A1B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71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en-Gary/Layered-MAPF" TargetMode="External"/><Relationship Id="rId2" Type="http://schemas.openxmlformats.org/officeDocument/2006/relationships/hyperlink" Target="https://www.bilibili.com/video/BV1KG4y1n76b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iaoyangli.me/research/mapf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DE854-BE58-F0C2-A952-F4C2CC7F31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537" y="1895412"/>
            <a:ext cx="10550926" cy="821264"/>
          </a:xfrm>
        </p:spPr>
        <p:txBody>
          <a:bodyPr>
            <a:noAutofit/>
          </a:bodyPr>
          <a:lstStyle/>
          <a:p>
            <a:pPr algn="l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Layered Approach for Multi-Agent Path Finding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F3A66-B5E6-BB8D-08D0-29AD1C1AF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5945"/>
            <a:ext cx="9144000" cy="1655762"/>
          </a:xfrm>
        </p:spPr>
        <p:txBody>
          <a:bodyPr/>
          <a:lstStyle/>
          <a:p>
            <a:pPr algn="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Honghao Chen</a:t>
            </a:r>
          </a:p>
          <a:p>
            <a:pPr algn="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119010014</a:t>
            </a:r>
          </a:p>
          <a:p>
            <a:pPr algn="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2022-12-30</a:t>
            </a:r>
          </a:p>
        </p:txBody>
      </p:sp>
    </p:spTree>
    <p:extLst>
      <p:ext uri="{BB962C8B-B14F-4D97-AF65-F5344CB8AC3E}">
        <p14:creationId xmlns:p14="http://schemas.microsoft.com/office/powerpoint/2010/main" val="363124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64"/>
    </mc:Choice>
    <mc:Fallback xmlns="">
      <p:transition spd="slow" advTm="1226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10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944678" y="551062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2.2 Offline Preprocessing Phase</a:t>
            </a:r>
          </a:p>
        </p:txBody>
      </p:sp>
      <p:pic>
        <p:nvPicPr>
          <p:cNvPr id="10" name="Picture 9" descr="A picture containing icon&#10;&#10;Description automatically generated">
            <a:extLst>
              <a:ext uri="{FF2B5EF4-FFF2-40B4-BE49-F238E27FC236}">
                <a16:creationId xmlns:a16="http://schemas.microsoft.com/office/drawing/2014/main" id="{0EAE5E4C-2521-79D1-BC17-24076F9BF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80" y="2877302"/>
            <a:ext cx="5062506" cy="2534705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5F5DA45-29E3-4DAA-DE3C-256D262B7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249" y="2877303"/>
            <a:ext cx="5062506" cy="2534705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159F6AF0-EE5D-C111-2982-7FA2A75B4184}"/>
              </a:ext>
            </a:extLst>
          </p:cNvPr>
          <p:cNvSpPr/>
          <p:nvPr/>
        </p:nvSpPr>
        <p:spPr>
          <a:xfrm>
            <a:off x="5861848" y="3760546"/>
            <a:ext cx="617675" cy="7206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7C1DFD-8C2E-6034-EDC0-E36D9F18A65F}"/>
              </a:ext>
            </a:extLst>
          </p:cNvPr>
          <p:cNvSpPr txBox="1"/>
          <p:nvPr/>
        </p:nvSpPr>
        <p:spPr>
          <a:xfrm>
            <a:off x="2278430" y="5638998"/>
            <a:ext cx="19241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B4470A-9558-83D3-B9F4-568ABF747E9A}"/>
              </a:ext>
            </a:extLst>
          </p:cNvPr>
          <p:cNvSpPr txBox="1"/>
          <p:nvPr/>
        </p:nvSpPr>
        <p:spPr>
          <a:xfrm>
            <a:off x="7601832" y="5615982"/>
            <a:ext cx="39311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Partitioned Map and Topological Map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596AFA-4E2B-35F1-4EEE-16EE23698423}"/>
              </a:ext>
            </a:extLst>
          </p:cNvPr>
          <p:cNvSpPr txBox="1"/>
          <p:nvPr/>
        </p:nvSpPr>
        <p:spPr>
          <a:xfrm>
            <a:off x="896233" y="1552059"/>
            <a:ext cx="10854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Partition the original map into subsections according to the location of edges servers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subsection is assigned to one edge server</a:t>
            </a:r>
          </a:p>
        </p:txBody>
      </p:sp>
    </p:spTree>
    <p:extLst>
      <p:ext uri="{BB962C8B-B14F-4D97-AF65-F5344CB8AC3E}">
        <p14:creationId xmlns:p14="http://schemas.microsoft.com/office/powerpoint/2010/main" val="2682293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11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944678" y="551062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 Online Scheduling Phase - </a:t>
            </a:r>
            <a:r>
              <a:rPr lang="en-US" sz="36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Top Layer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C0EC1599-C5B6-055D-9901-4604822D13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30" y="1759350"/>
            <a:ext cx="5722570" cy="43593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4D71B0-F8F7-1E21-9BCA-526AAB0CE1DC}"/>
              </a:ext>
            </a:extLst>
          </p:cNvPr>
          <p:cNvSpPr txBox="1"/>
          <p:nvPr/>
        </p:nvSpPr>
        <p:spPr>
          <a:xfrm>
            <a:off x="7003839" y="2108952"/>
            <a:ext cx="4693579" cy="31553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Top Layer consists of a single node, which is a cloud server. The cloud server is lightweight and does not perform heavy computational tasks.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It maintains two types of global data: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AutoNum type="arabicParenBoth"/>
            </a:pP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a heat map recording the traffic of the entire system;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AutoNum type="arabicParenBoth"/>
            </a:pP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a task queue storing all tasks that have not been assigned to terminals (robots).</a:t>
            </a:r>
            <a:endParaRPr lang="en-US" sz="18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916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484450" y="232763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 Online Scheduling Phase - </a:t>
            </a:r>
            <a:r>
              <a:rPr lang="en-US" sz="36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Median Layer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C0EC1599-C5B6-055D-9901-4604822D13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30" y="1759350"/>
            <a:ext cx="5722570" cy="43593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4D71B0-F8F7-1E21-9BCA-526AAB0CE1DC}"/>
              </a:ext>
            </a:extLst>
          </p:cNvPr>
          <p:cNvSpPr txBox="1"/>
          <p:nvPr/>
        </p:nvSpPr>
        <p:spPr>
          <a:xfrm>
            <a:off x="6955089" y="1144791"/>
            <a:ext cx="4758211" cy="48256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Median Layer consists of edge servers. Each edge server is assigned a subsection of the map.</a:t>
            </a:r>
            <a:endParaRPr lang="en-US" dirty="0"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There are two main tasks for an edge server.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First, all terminals (robots) currently in a subsection will be assigned to the corresponding edge server. This edge server will help synchronize those terminals and detect potential collisions (Figure-B3).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Second, an edge server will gather local traffic information (heat map) and periodically report the local traffic to the cloud server (Figure-A1&amp;A2). Then edge servers will fetch and buffer the latest global heat map (Figure-A3) so that terminals can query the global heat map from their edge servers.</a:t>
            </a:r>
          </a:p>
        </p:txBody>
      </p:sp>
    </p:spTree>
    <p:extLst>
      <p:ext uri="{BB962C8B-B14F-4D97-AF65-F5344CB8AC3E}">
        <p14:creationId xmlns:p14="http://schemas.microsoft.com/office/powerpoint/2010/main" val="274406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13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484450" y="232763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 Online Scheduling Phase - </a:t>
            </a:r>
            <a:r>
              <a:rPr lang="en-US" sz="36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Bottom Layer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C0EC1599-C5B6-055D-9901-4604822D13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30" y="1759350"/>
            <a:ext cx="5722570" cy="4359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12AB00-DC43-E3BF-3FF2-447612BC9593}"/>
              </a:ext>
            </a:extLst>
          </p:cNvPr>
          <p:cNvSpPr txBox="1"/>
          <p:nvPr/>
        </p:nvSpPr>
        <p:spPr>
          <a:xfrm>
            <a:off x="6400800" y="1849348"/>
            <a:ext cx="5082739" cy="2847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Terminals (robots) belong to the bottom layer. Each terminal will fetch the heat map from its assigned edge server (Figure-B1) and perform path planning asynchronously with the help of the heat map (Figure-B2). Terminals will be informed by edge servers if there is a potential collision.</a:t>
            </a:r>
            <a:endParaRPr lang="en-US" sz="18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In addition, if a terminal reaches its current goal location (i.e. the current task is accomplished), it will fetch a new task from the cloud server (Figure-C1).</a:t>
            </a:r>
            <a:endParaRPr lang="en-US" sz="18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842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14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484450" y="232763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 Online Scheduling Phase - </a:t>
            </a:r>
            <a:r>
              <a:rPr lang="en-US" sz="36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Bottom Layer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12AB00-DC43-E3BF-3FF2-447612BC9593}"/>
              </a:ext>
            </a:extLst>
          </p:cNvPr>
          <p:cNvSpPr txBox="1"/>
          <p:nvPr/>
        </p:nvSpPr>
        <p:spPr>
          <a:xfrm>
            <a:off x="1030970" y="1488790"/>
            <a:ext cx="8246253" cy="1456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wo-level Path </a:t>
            </a:r>
            <a:r>
              <a:rPr lang="en-US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lanning </a:t>
            </a:r>
            <a:r>
              <a:rPr lang="en-US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trategy: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Plan path in the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topological map to reduce search space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en-US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lan path in the reduced grid map with the help of heat maps</a:t>
            </a: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2" name="Picture 1" descr="A picture containing text&#10;&#10;Description automatically generated">
            <a:extLst>
              <a:ext uri="{FF2B5EF4-FFF2-40B4-BE49-F238E27FC236}">
                <a16:creationId xmlns:a16="http://schemas.microsoft.com/office/drawing/2014/main" id="{43E8B379-550B-291E-D4A0-EC6800049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94" y="3326061"/>
            <a:ext cx="5062506" cy="253470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70B6A1-1B9B-A9D8-0661-433D848F6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7844" y="3326061"/>
            <a:ext cx="5084957" cy="252668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8752F2B-86C0-D189-5054-3CAFD0C5131C}"/>
              </a:ext>
            </a:extLst>
          </p:cNvPr>
          <p:cNvSpPr txBox="1"/>
          <p:nvPr/>
        </p:nvSpPr>
        <p:spPr>
          <a:xfrm>
            <a:off x="3649526" y="6003147"/>
            <a:ext cx="8246253" cy="460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Step 1: </a:t>
            </a: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Plan path in the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topological map </a:t>
            </a:r>
            <a:endParaRPr lang="en-US" sz="2400" dirty="0">
              <a:effectLst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237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15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484450" y="232763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 Online Scheduling Phase - </a:t>
            </a:r>
            <a:r>
              <a:rPr lang="en-US" sz="36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Bottom Layer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12AB00-DC43-E3BF-3FF2-447612BC9593}"/>
              </a:ext>
            </a:extLst>
          </p:cNvPr>
          <p:cNvSpPr txBox="1"/>
          <p:nvPr/>
        </p:nvSpPr>
        <p:spPr>
          <a:xfrm>
            <a:off x="1030970" y="1488790"/>
            <a:ext cx="8246253" cy="1456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wo-level Path </a:t>
            </a:r>
            <a:r>
              <a:rPr lang="en-US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lanning </a:t>
            </a:r>
            <a:r>
              <a:rPr lang="en-US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trategy: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Plan path in the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topological map to reduce search space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en-US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lan path in the reduced grid map with the help of heat maps</a:t>
            </a: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9" name="Picture 8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9B40F8E-A570-0226-978A-7DB747AA02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93" t="5319" r="41689" b="55455"/>
          <a:stretch/>
        </p:blipFill>
        <p:spPr>
          <a:xfrm>
            <a:off x="272205" y="3427236"/>
            <a:ext cx="3715564" cy="2204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ADBC96-9004-21C9-541B-85D65E8D1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6230" y="3427235"/>
            <a:ext cx="3715564" cy="2214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3B36D3-AB1B-4348-9960-0177CF7AF0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0255" y="3416459"/>
            <a:ext cx="3708696" cy="22142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86EB65-4624-85C1-AC61-67E49B20961C}"/>
              </a:ext>
            </a:extLst>
          </p:cNvPr>
          <p:cNvSpPr txBox="1"/>
          <p:nvPr/>
        </p:nvSpPr>
        <p:spPr>
          <a:xfrm>
            <a:off x="573267" y="5724062"/>
            <a:ext cx="3847343" cy="3994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Step 2-1: O</a:t>
            </a:r>
            <a:r>
              <a:rPr lang="en-US" sz="20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riginal Grid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29310A-6C6A-22CC-881D-DD6E544FC4FF}"/>
              </a:ext>
            </a:extLst>
          </p:cNvPr>
          <p:cNvSpPr txBox="1"/>
          <p:nvPr/>
        </p:nvSpPr>
        <p:spPr>
          <a:xfrm>
            <a:off x="4200084" y="5726889"/>
            <a:ext cx="4295964" cy="3994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Step 2-2: Reduced</a:t>
            </a:r>
            <a:r>
              <a:rPr lang="en-US" sz="20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Grid Map (Red Part)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EDBECD-A05F-291A-7604-632A665078A2}"/>
              </a:ext>
            </a:extLst>
          </p:cNvPr>
          <p:cNvSpPr txBox="1"/>
          <p:nvPr/>
        </p:nvSpPr>
        <p:spPr>
          <a:xfrm>
            <a:off x="8779148" y="5724062"/>
            <a:ext cx="4295964" cy="3994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Step 2-3: Plan Path </a:t>
            </a:r>
            <a:r>
              <a:rPr lang="en-US" sz="20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(Blue Line)</a:t>
            </a:r>
          </a:p>
        </p:txBody>
      </p:sp>
    </p:spTree>
    <p:extLst>
      <p:ext uri="{BB962C8B-B14F-4D97-AF65-F5344CB8AC3E}">
        <p14:creationId xmlns:p14="http://schemas.microsoft.com/office/powerpoint/2010/main" val="257021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16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484450" y="232763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 Online Scheduling Phase - </a:t>
            </a:r>
            <a:r>
              <a:rPr lang="en-US" sz="36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Bottom Layer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12AB00-DC43-E3BF-3FF2-447612BC9593}"/>
              </a:ext>
            </a:extLst>
          </p:cNvPr>
          <p:cNvSpPr txBox="1"/>
          <p:nvPr/>
        </p:nvSpPr>
        <p:spPr>
          <a:xfrm>
            <a:off x="1030970" y="1018381"/>
            <a:ext cx="9848524" cy="1824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2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Heat Map Generation: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Use A* for path finding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Enter</a:t>
            </a:r>
            <a:r>
              <a:rPr lang="en-US" altLang="zh-CN" sz="22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ing</a:t>
            </a:r>
            <a:r>
              <a:rPr lang="en-US" sz="22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a slot will have a default cost 1 and A* find the path with least cost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Heat Maps alter the cost of entering each slot</a:t>
            </a:r>
          </a:p>
        </p:txBody>
      </p:sp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EB5AC9F1-3B39-7A21-974F-D792AE3C7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88" y="2902482"/>
            <a:ext cx="4727989" cy="3152418"/>
          </a:xfrm>
          <a:prstGeom prst="rect">
            <a:avLst/>
          </a:prstGeom>
        </p:spPr>
      </p:pic>
      <p:pic>
        <p:nvPicPr>
          <p:cNvPr id="14" name="Picture 13" descr="Shape&#10;&#10;Description automatically generated with medium confidence">
            <a:extLst>
              <a:ext uri="{FF2B5EF4-FFF2-40B4-BE49-F238E27FC236}">
                <a16:creationId xmlns:a16="http://schemas.microsoft.com/office/drawing/2014/main" id="{CA453312-DBF9-5404-AC08-003BB5004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643" y="2863802"/>
            <a:ext cx="4639851" cy="31861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EF5FB6C-B106-8E26-1A49-7D70FD18F6F3}"/>
              </a:ext>
            </a:extLst>
          </p:cNvPr>
          <p:cNvSpPr txBox="1"/>
          <p:nvPr/>
        </p:nvSpPr>
        <p:spPr>
          <a:xfrm>
            <a:off x="620388" y="6153885"/>
            <a:ext cx="4807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 An agent will change the cost of slots around it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44C1E1-31E9-AF4B-3D96-A7AFB739A17F}"/>
              </a:ext>
            </a:extLst>
          </p:cNvPr>
          <p:cNvSpPr txBox="1"/>
          <p:nvPr/>
        </p:nvSpPr>
        <p:spPr>
          <a:xfrm>
            <a:off x="6239643" y="6153885"/>
            <a:ext cx="4961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 Combining all the cost adjustment by all agents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forms the heat map</a:t>
            </a:r>
          </a:p>
        </p:txBody>
      </p:sp>
    </p:spTree>
    <p:extLst>
      <p:ext uri="{BB962C8B-B14F-4D97-AF65-F5344CB8AC3E}">
        <p14:creationId xmlns:p14="http://schemas.microsoft.com/office/powerpoint/2010/main" val="275750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17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Simulation Results</a:t>
            </a:r>
          </a:p>
        </p:txBody>
      </p:sp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BB607756-626E-7750-E342-91F624A83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716" y="647593"/>
            <a:ext cx="10206933" cy="5745978"/>
          </a:xfrm>
          <a:prstGeom prst="rect">
            <a:avLst/>
          </a:prstGeom>
        </p:spPr>
      </p:pic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F19EFB0A-8E28-225E-0071-30A391583A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715" y="661478"/>
            <a:ext cx="10206933" cy="5749728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D362CD1D-9142-9088-68E7-40B6946038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714" y="661479"/>
            <a:ext cx="10232108" cy="574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836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18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Simulation Results</a:t>
            </a:r>
          </a:p>
        </p:txBody>
      </p:sp>
      <p:pic>
        <p:nvPicPr>
          <p:cNvPr id="6" name="normal_CircleGaussian_piecewise">
            <a:hlinkClick r:id="" action="ppaction://media"/>
            <a:extLst>
              <a:ext uri="{FF2B5EF4-FFF2-40B4-BE49-F238E27FC236}">
                <a16:creationId xmlns:a16="http://schemas.microsoft.com/office/drawing/2014/main" id="{9DCB2AAE-6AFD-E399-DBB5-7B05D996F2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2581" y="684223"/>
            <a:ext cx="10975603" cy="617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7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8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19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Simulation Results</a:t>
            </a:r>
          </a:p>
        </p:txBody>
      </p:sp>
      <p:pic>
        <p:nvPicPr>
          <p:cNvPr id="3" name="Picture 2" descr="A picture containing text, crossword puzzle, tiled&#10;&#10;Description automatically generated">
            <a:extLst>
              <a:ext uri="{FF2B5EF4-FFF2-40B4-BE49-F238E27FC236}">
                <a16:creationId xmlns:a16="http://schemas.microsoft.com/office/drawing/2014/main" id="{23EF5BA0-48F3-65D5-C75D-0F7A8665F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28" y="1698415"/>
            <a:ext cx="3638550" cy="45148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BA0D66-3A21-62DA-B677-CFC363E42E0A}"/>
              </a:ext>
            </a:extLst>
          </p:cNvPr>
          <p:cNvSpPr txBox="1"/>
          <p:nvPr/>
        </p:nvSpPr>
        <p:spPr>
          <a:xfrm>
            <a:off x="926511" y="902289"/>
            <a:ext cx="5883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1: The effectiveness of heat maps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B3B646-D100-2ECB-0C5D-A33D7BAA9E40}"/>
              </a:ext>
            </a:extLst>
          </p:cNvPr>
          <p:cNvSpPr txBox="1"/>
          <p:nvPr/>
        </p:nvSpPr>
        <p:spPr>
          <a:xfrm>
            <a:off x="926511" y="6350082"/>
            <a:ext cx="3724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Deadlock when on heat maps are used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7DF27C-AEF7-D54B-345B-09DE776B1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2727178"/>
            <a:ext cx="6120223" cy="179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052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6CDD2-2CAC-52F2-712B-1AF6514D2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CF137-80D0-E2B2-CB22-A6DD1534F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Background &amp; Problem Formulation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Methodology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2.1 Architecture Overview: New Layered Approach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2.2 Offline Preprocessing Phase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 Online Scheduling Phase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Simulation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DB3C2B-58F8-EC17-2946-886D2CC5A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592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20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Simulation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BA0D66-3A21-62DA-B677-CFC363E42E0A}"/>
              </a:ext>
            </a:extLst>
          </p:cNvPr>
          <p:cNvSpPr txBox="1"/>
          <p:nvPr/>
        </p:nvSpPr>
        <p:spPr>
          <a:xfrm>
            <a:off x="926511" y="902289"/>
            <a:ext cx="6300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2: Program speedup by adding robots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DB03F4-628A-F22E-F447-FE4A70610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237" y="1824817"/>
            <a:ext cx="6081621" cy="36475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617CDA-9EA1-CEAB-F673-FED9CF55BE03}"/>
              </a:ext>
            </a:extLst>
          </p:cNvPr>
          <p:cNvSpPr txBox="1"/>
          <p:nvPr/>
        </p:nvSpPr>
        <p:spPr>
          <a:xfrm>
            <a:off x="7080039" y="2090172"/>
            <a:ext cx="444320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robots imply shorter time to finish all the tasks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robot number is large enough, adding more robots does not significantly increase performance.</a:t>
            </a:r>
          </a:p>
        </p:txBody>
      </p:sp>
    </p:spTree>
    <p:extLst>
      <p:ext uri="{BB962C8B-B14F-4D97-AF65-F5344CB8AC3E}">
        <p14:creationId xmlns:p14="http://schemas.microsoft.com/office/powerpoint/2010/main" val="25492534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Simulation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BA0D66-3A21-62DA-B677-CFC363E42E0A}"/>
              </a:ext>
            </a:extLst>
          </p:cNvPr>
          <p:cNvSpPr txBox="1"/>
          <p:nvPr/>
        </p:nvSpPr>
        <p:spPr>
          <a:xfrm>
            <a:off x="926511" y="902289"/>
            <a:ext cx="836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3: Configurable parameter values chosen in heat maps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617CDA-9EA1-CEAB-F673-FED9CF55BE03}"/>
              </a:ext>
            </a:extLst>
          </p:cNvPr>
          <p:cNvSpPr txBox="1"/>
          <p:nvPr/>
        </p:nvSpPr>
        <p:spPr>
          <a:xfrm>
            <a:off x="7080039" y="2090172"/>
            <a:ext cx="444320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 maps do not have to alter the cost of entering each slot too much.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parameter value is too large, the performance may decrease instead.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B27999-8C14-4175-24F7-DC2223CF2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511" y="1834854"/>
            <a:ext cx="5604081" cy="37787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76CD259-418E-B305-7C40-1C8C25CBF462}"/>
              </a:ext>
            </a:extLst>
          </p:cNvPr>
          <p:cNvSpPr txBox="1"/>
          <p:nvPr/>
        </p:nvSpPr>
        <p:spPr>
          <a:xfrm>
            <a:off x="1808916" y="5771045"/>
            <a:ext cx="3839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Influence of Configurable Parameter δ</a:t>
            </a:r>
          </a:p>
        </p:txBody>
      </p:sp>
    </p:spTree>
    <p:extLst>
      <p:ext uri="{BB962C8B-B14F-4D97-AF65-F5344CB8AC3E}">
        <p14:creationId xmlns:p14="http://schemas.microsoft.com/office/powerpoint/2010/main" val="16202141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6CDD2-2CAC-52F2-712B-1AF6514D2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357"/>
            <a:ext cx="10515600" cy="1325563"/>
          </a:xfrm>
        </p:spPr>
        <p:txBody>
          <a:bodyPr>
            <a:normAutofit/>
          </a:bodyPr>
          <a:lstStyle/>
          <a:p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CF137-80D0-E2B2-CB22-A6DD1534F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52201"/>
            <a:ext cx="10515600" cy="272503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demo videos of the simulation platform can be found here:</a:t>
            </a:r>
          </a:p>
          <a:p>
            <a:pPr marL="457200" lvl="1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https://www.bilibili.com/video/BV1KG4y1n76b/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codes of the simulation platform can be found in GitHub:</a:t>
            </a:r>
          </a:p>
          <a:p>
            <a:pPr marL="457200" lvl="1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https://github.com/Chen-Gary/Layered-MAPF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193AEA-7975-456D-AF13-B5655EF8E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9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6CDD2-2CAC-52F2-712B-1AF6514D2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Background &amp;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CF137-80D0-E2B2-CB22-A6DD1534F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1773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Multi-Agent Path Finding (MAPF)?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C6FDD8EC-64CE-C970-C2F8-60010504D85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38E894-2E7C-00D6-9D84-F40AF143B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208" y="2459848"/>
            <a:ext cx="3709577" cy="37095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77F00F-681F-4412-4FEE-C39B60B5F76C}"/>
              </a:ext>
            </a:extLst>
          </p:cNvPr>
          <p:cNvSpPr txBox="1"/>
          <p:nvPr/>
        </p:nvSpPr>
        <p:spPr>
          <a:xfrm>
            <a:off x="6036958" y="2884193"/>
            <a:ext cx="51472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Multi-Agent Path Finding (MAPF) is a problem to schedule collision-free paths for a group of agents to their target locations.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Typically modeled as grid maps.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934F12-D1D1-2065-0184-2D87170B52B4}"/>
              </a:ext>
            </a:extLst>
          </p:cNvPr>
          <p:cNvSpPr txBox="1"/>
          <p:nvPr/>
        </p:nvSpPr>
        <p:spPr>
          <a:xfrm>
            <a:off x="0" y="6526649"/>
            <a:ext cx="2765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https://jiaoyangli.me/research/mapf/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0F9B625-645A-965E-E31F-1E63D56D8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81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6CDD2-2CAC-52F2-712B-1AF6514D2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Background &amp;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CF137-80D0-E2B2-CB22-A6DD1534F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1773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of MAPF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C6FDD8EC-64CE-C970-C2F8-60010504D85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934F12-D1D1-2065-0184-2D87170B52B4}"/>
              </a:ext>
            </a:extLst>
          </p:cNvPr>
          <p:cNvSpPr txBox="1"/>
          <p:nvPr/>
        </p:nvSpPr>
        <p:spPr>
          <a:xfrm>
            <a:off x="0" y="6396335"/>
            <a:ext cx="37899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Ref: </a:t>
            </a:r>
            <a:r>
              <a:rPr lang="en-US" sz="1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https://www.globaltrademag.com/</a:t>
            </a:r>
            <a:b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how-to-optimize-waste-management-in-your-warehouse/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0F9B625-645A-965E-E31F-1E63D56D8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E0F2F4-87EB-1472-0DCE-4E83817BB4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392" y="2678301"/>
            <a:ext cx="5262192" cy="29280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18E146-A47C-68DB-E8ED-DE6453957A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344" y="2658945"/>
            <a:ext cx="5149060" cy="29473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BC377C3-41CA-E208-6527-460BC6149CDF}"/>
              </a:ext>
            </a:extLst>
          </p:cNvPr>
          <p:cNvSpPr txBox="1"/>
          <p:nvPr/>
        </p:nvSpPr>
        <p:spPr>
          <a:xfrm>
            <a:off x="2596404" y="5746650"/>
            <a:ext cx="12701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Warehouse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F3CDD0-8B5C-5956-C862-CED27F02D2B0}"/>
              </a:ext>
            </a:extLst>
          </p:cNvPr>
          <p:cNvSpPr txBox="1"/>
          <p:nvPr/>
        </p:nvSpPr>
        <p:spPr>
          <a:xfrm>
            <a:off x="8118790" y="5721904"/>
            <a:ext cx="12701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Restaurant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15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6CDD2-2CAC-52F2-712B-1AF6514D2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Background &amp;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CF137-80D0-E2B2-CB22-A6DD1534F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273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Gaps of current MAPF algorithms: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of them cannot be easily applied to real-world scenarios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Three features we want to support: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1. Support lifelong MAPF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2. Optimize for maps with high connectivity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3. Support scalability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C6FDD8EC-64CE-C970-C2F8-60010504D85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0F9B625-645A-965E-E31F-1E63D56D8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348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6CDD2-2CAC-52F2-712B-1AF6514D2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Background &amp;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CF137-80D0-E2B2-CB22-A6DD1534F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7255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Three features we want to support: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1. Support lifelong MAPF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Lifelong MAPF is an extension of (standard) MAPF.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Agents will constantly be assigned new goal locations once they have arrived at their current goal locations.</a:t>
            </a: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2. Optimize for maps with high connectivity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3. Support scalability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C6FDD8EC-64CE-C970-C2F8-60010504D85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0F9B625-645A-965E-E31F-1E63D56D8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542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6CDD2-2CAC-52F2-712B-1AF6514D2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92" y="4189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Background &amp;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CF137-80D0-E2B2-CB22-A6DD1534F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365" y="1246934"/>
            <a:ext cx="10515600" cy="535370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Three features we want to support:</a:t>
            </a:r>
          </a:p>
          <a:p>
            <a:pPr marL="514350" indent="-514350"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Support lifelong MAPF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2. Optimize for maps with high connectivity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Given a source and target location pair in the maps, multiple alternative paths can usually be found.</a:t>
            </a: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3. Support scalability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C6FDD8EC-64CE-C970-C2F8-60010504D85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0F9B625-645A-965E-E31F-1E63D56D8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780BA9-0BE9-70C4-5403-EAA834C38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697" y="3511196"/>
            <a:ext cx="3772119" cy="234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900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8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944678" y="551062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Methodology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25A8E4F-1FEB-63F1-5BBC-94D6006EF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093" y="2428307"/>
            <a:ext cx="9777317" cy="3603099"/>
          </a:xfrm>
        </p:spPr>
        <p:txBody>
          <a:bodyPr>
            <a:normAutofit/>
          </a:bodyPr>
          <a:lstStyle/>
          <a:p>
            <a:pPr lvl="1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2.1 Architecture Overview: New Layered Approach</a:t>
            </a:r>
          </a:p>
          <a:p>
            <a:pPr lvl="1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2.2 Offline Preprocessing Phase</a:t>
            </a:r>
          </a:p>
          <a:p>
            <a:pPr lvl="1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 Online Scheduling Phase</a:t>
            </a:r>
          </a:p>
        </p:txBody>
      </p:sp>
    </p:spTree>
    <p:extLst>
      <p:ext uri="{BB962C8B-B14F-4D97-AF65-F5344CB8AC3E}">
        <p14:creationId xmlns:p14="http://schemas.microsoft.com/office/powerpoint/2010/main" val="24648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9884C-7FCF-403F-37D9-B5B3ED5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A5354-89DD-4411-A089-A87E8A1BCEBD}" type="slidenum">
              <a:rPr lang="en-US" smtClean="0"/>
              <a:t>9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2254FC-9B5C-8624-1243-DAF997D49C61}"/>
              </a:ext>
            </a:extLst>
          </p:cNvPr>
          <p:cNvSpPr txBox="1">
            <a:spLocks/>
          </p:cNvSpPr>
          <p:nvPr/>
        </p:nvSpPr>
        <p:spPr>
          <a:xfrm>
            <a:off x="411783" y="325238"/>
            <a:ext cx="10515600" cy="774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2.1 Architecture Overview: New Layered Approach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C6895F-62B6-4A74-3C98-3EFB0EA0F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266" y="1238970"/>
            <a:ext cx="7143750" cy="4610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A7ECF5-EBC6-7444-1430-CDD176114C1B}"/>
              </a:ext>
            </a:extLst>
          </p:cNvPr>
          <p:cNvSpPr txBox="1"/>
          <p:nvPr/>
        </p:nvSpPr>
        <p:spPr>
          <a:xfrm>
            <a:off x="4185756" y="5975554"/>
            <a:ext cx="60941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H</a:t>
            </a: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ybrid </a:t>
            </a:r>
            <a:r>
              <a:rPr lang="en-US" dirty="0">
                <a:latin typeface="Times New Roman" panose="02020603050405020304" pitchFamily="18" charset="0"/>
                <a:ea typeface="等线" panose="02010600030101010101" pitchFamily="2" charset="-122"/>
              </a:rPr>
              <a:t>C</a:t>
            </a: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loud-edge-terminal </a:t>
            </a:r>
            <a:r>
              <a:rPr lang="en-US" dirty="0">
                <a:latin typeface="Times New Roman" panose="02020603050405020304" pitchFamily="18" charset="0"/>
                <a:ea typeface="等线" panose="02010600030101010101" pitchFamily="2" charset="-122"/>
              </a:rPr>
              <a:t>A</a:t>
            </a:r>
            <a:r>
              <a:rPr lang="en-US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300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</TotalTime>
  <Words>1001</Words>
  <Application>Microsoft Office PowerPoint</Application>
  <PresentationFormat>Widescreen</PresentationFormat>
  <Paragraphs>151</Paragraphs>
  <Slides>22</Slides>
  <Notes>7</Notes>
  <HiddenSlides>4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Times New Roman</vt:lpstr>
      <vt:lpstr>Wingdings</vt:lpstr>
      <vt:lpstr>Office Theme</vt:lpstr>
      <vt:lpstr>A Layered Approach for Multi-Agent Path Finding</vt:lpstr>
      <vt:lpstr>Content</vt:lpstr>
      <vt:lpstr>1. Background &amp; Problem Formulation</vt:lpstr>
      <vt:lpstr>1. Background &amp; Problem Formulation</vt:lpstr>
      <vt:lpstr>1. Background &amp; Problem Formulation</vt:lpstr>
      <vt:lpstr>1. Background &amp; Problem Formulation</vt:lpstr>
      <vt:lpstr>1. Background &amp; Problem Formulation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毕业设计Proposal       ——MAPF</dc:title>
  <dc:creator>Honghao Chen (SSE, 119010014)</dc:creator>
  <cp:lastModifiedBy>Honghao Chen (SSE, 119010014)</cp:lastModifiedBy>
  <cp:revision>45</cp:revision>
  <dcterms:created xsi:type="dcterms:W3CDTF">2022-09-14T03:33:22Z</dcterms:created>
  <dcterms:modified xsi:type="dcterms:W3CDTF">2022-12-31T08:02:32Z</dcterms:modified>
</cp:coreProperties>
</file>

<file path=docProps/thumbnail.jpeg>
</file>